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261" r:id="rId2"/>
    <p:sldId id="267" r:id="rId3"/>
    <p:sldId id="269" r:id="rId4"/>
    <p:sldId id="271" r:id="rId5"/>
    <p:sldId id="270" r:id="rId6"/>
    <p:sldId id="272" r:id="rId7"/>
    <p:sldId id="273" r:id="rId8"/>
    <p:sldId id="274" r:id="rId9"/>
    <p:sldId id="275" r:id="rId10"/>
    <p:sldId id="264" r:id="rId11"/>
    <p:sldId id="284" r:id="rId12"/>
    <p:sldId id="263" r:id="rId13"/>
    <p:sldId id="279" r:id="rId14"/>
    <p:sldId id="262" r:id="rId15"/>
    <p:sldId id="280" r:id="rId16"/>
    <p:sldId id="277" r:id="rId17"/>
    <p:sldId id="265" r:id="rId18"/>
    <p:sldId id="276" r:id="rId19"/>
    <p:sldId id="281" r:id="rId20"/>
    <p:sldId id="283" r:id="rId21"/>
    <p:sldId id="282" r:id="rId22"/>
    <p:sldId id="266" r:id="rId23"/>
    <p:sldId id="278" r:id="rId24"/>
  </p:sldIdLst>
  <p:sldSz cx="9144000" cy="5143500" type="screen16x9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A98"/>
    <a:srgbClr val="FEC51D"/>
    <a:srgbClr val="659D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183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685F839-4AEB-4152-9A92-26F7CD2AA57C}" type="datetimeFigureOut">
              <a:rPr lang="en-US" smtClean="0"/>
              <a:t>3/19/2023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625E567-6481-4385-8786-9B77B5C08A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57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260F0-3B82-42BA-B589-CF135C0EDC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4634" y="1156855"/>
            <a:ext cx="4324348" cy="1870363"/>
          </a:xfrm>
          <a:prstGeom prst="rect">
            <a:avLst/>
          </a:prstGeom>
        </p:spPr>
        <p:txBody>
          <a:bodyPr anchor="b"/>
          <a:lstStyle>
            <a:lvl1pPr algn="l">
              <a:defRPr sz="4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CF0DF4D-9F40-4EAF-BF6B-8B6EE903E7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635" y="3130983"/>
            <a:ext cx="3479220" cy="679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03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02728-7624-466E-ACED-98E59EEFFC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080654"/>
            <a:ext cx="7886700" cy="54065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B5AA76-7C9A-462D-8CA3-178CA16824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779588"/>
            <a:ext cx="7886700" cy="2473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692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99888B8-FB10-406E-B7E1-7CB8E7F880B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28650" y="1163782"/>
            <a:ext cx="7886700" cy="30891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23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082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9E45F9F-C308-4CCA-8E9C-E7AABC7EA50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1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2" r:id="rId3"/>
    <p:sldLayoutId id="2147483651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otham Medium" panose="02000604030000020004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015A98"/>
          </a:solidFill>
          <a:latin typeface="Gotham Light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mberlie@pathwayassoc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9076B-3ADE-473F-9C14-CE8844864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465" y="888134"/>
            <a:ext cx="8441070" cy="1870363"/>
          </a:xfrm>
        </p:spPr>
        <p:txBody>
          <a:bodyPr/>
          <a:lstStyle/>
          <a:p>
            <a:r>
              <a:rPr lang="en-US" sz="3600" i="1" dirty="0"/>
              <a:t>Mystery, Tragedy, Fantasy, Adventure. . . </a:t>
            </a:r>
            <a:br>
              <a:rPr lang="en-US" sz="3600" i="1" dirty="0"/>
            </a:br>
            <a:r>
              <a:rPr lang="en-US" sz="3600" dirty="0"/>
              <a:t>Are You Telling Your Board the Right Fundraising Story?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FC6D4-DD31-4660-BB4D-3991DCD7DC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635" y="3130983"/>
            <a:ext cx="4522212" cy="6794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Presented by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Amberlie Phillips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Managing Partner, Pathway Associates</a:t>
            </a:r>
          </a:p>
        </p:txBody>
      </p:sp>
    </p:spTree>
    <p:extLst>
      <p:ext uri="{BB962C8B-B14F-4D97-AF65-F5344CB8AC3E}">
        <p14:creationId xmlns:p14="http://schemas.microsoft.com/office/powerpoint/2010/main" val="3644740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600E5-B808-6088-4EA5-99B82D1A3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051" y="2067523"/>
            <a:ext cx="6336084" cy="1870363"/>
          </a:xfrm>
        </p:spPr>
        <p:txBody>
          <a:bodyPr/>
          <a:lstStyle/>
          <a:p>
            <a:pPr algn="ctr"/>
            <a:r>
              <a:rPr lang="en-US" dirty="0"/>
              <a:t>Let’s Assess!</a:t>
            </a:r>
            <a:br>
              <a:rPr lang="en-US" dirty="0"/>
            </a:br>
            <a:br>
              <a:rPr lang="en-US" dirty="0"/>
            </a:br>
            <a:r>
              <a:rPr lang="en-US" sz="2200" b="0" dirty="0"/>
              <a:t>“Poirot," I said. "I have been thinking."</a:t>
            </a:r>
            <a:br>
              <a:rPr lang="en-US" sz="2200" b="0" dirty="0"/>
            </a:br>
            <a:r>
              <a:rPr lang="en-US" sz="2200" b="0" dirty="0"/>
              <a:t>"An admirable exercise, my friend. Continue it.” </a:t>
            </a:r>
            <a:br>
              <a:rPr lang="en-US" sz="2200" b="0" dirty="0"/>
            </a:br>
            <a:r>
              <a:rPr lang="en-US" sz="2200" b="0" dirty="0"/>
              <a:t>		 	Agatha Christie, </a:t>
            </a:r>
            <a:r>
              <a:rPr lang="en-US" sz="2200" b="0" i="1" dirty="0"/>
              <a:t>Peril at End House </a:t>
            </a:r>
          </a:p>
        </p:txBody>
      </p:sp>
    </p:spTree>
    <p:extLst>
      <p:ext uri="{BB962C8B-B14F-4D97-AF65-F5344CB8AC3E}">
        <p14:creationId xmlns:p14="http://schemas.microsoft.com/office/powerpoint/2010/main" val="1059419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890B152-5077-B08B-6446-25D7C99B2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2885" y="804501"/>
            <a:ext cx="4798230" cy="361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52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2186-4541-FD7A-18BD-72412E007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Your Current Narrative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FB630-726B-CED5-C35F-43A5913B678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Organization’s relationship to development function</a:t>
            </a:r>
          </a:p>
          <a:p>
            <a:r>
              <a:rPr lang="en-US" dirty="0"/>
              <a:t>Development communications at the board level</a:t>
            </a:r>
          </a:p>
          <a:p>
            <a:r>
              <a:rPr lang="en-US" dirty="0"/>
              <a:t>History of the development program</a:t>
            </a:r>
          </a:p>
          <a:p>
            <a:r>
              <a:rPr lang="en-US" dirty="0"/>
              <a:t>Recent events</a:t>
            </a:r>
          </a:p>
        </p:txBody>
      </p:sp>
    </p:spTree>
    <p:extLst>
      <p:ext uri="{BB962C8B-B14F-4D97-AF65-F5344CB8AC3E}">
        <p14:creationId xmlns:p14="http://schemas.microsoft.com/office/powerpoint/2010/main" val="1820476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Assess:  Organizational Relationship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17F76-084E-380B-F2D6-58488DA1D33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Relative importance of development to overall organization</a:t>
            </a:r>
          </a:p>
          <a:p>
            <a:r>
              <a:rPr lang="en-US" dirty="0"/>
              <a:t>Strategic Plan/Direction</a:t>
            </a:r>
          </a:p>
          <a:p>
            <a:r>
              <a:rPr lang="en-US" dirty="0"/>
              <a:t>Budgeting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40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Assess:  Board communications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17F76-084E-380B-F2D6-58488DA1D33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Board tools and resources </a:t>
            </a:r>
          </a:p>
          <a:p>
            <a:pPr lvl="1"/>
            <a:r>
              <a:rPr lang="en-US" dirty="0"/>
              <a:t>Onboarding</a:t>
            </a:r>
          </a:p>
          <a:p>
            <a:pPr lvl="1"/>
            <a:r>
              <a:rPr lang="en-US" dirty="0"/>
              <a:t>Board agreements</a:t>
            </a:r>
          </a:p>
          <a:p>
            <a:pPr lvl="1"/>
            <a:r>
              <a:rPr lang="en-US" dirty="0"/>
              <a:t>Board meetings/packets/agendas</a:t>
            </a:r>
          </a:p>
          <a:p>
            <a:r>
              <a:rPr lang="en-US" dirty="0"/>
              <a:t>Board processes</a:t>
            </a:r>
          </a:p>
          <a:p>
            <a:pPr lvl="1"/>
            <a:r>
              <a:rPr lang="en-US" dirty="0"/>
              <a:t>Budgeting</a:t>
            </a:r>
          </a:p>
          <a:p>
            <a:pPr lvl="1"/>
            <a:r>
              <a:rPr lang="en-US" dirty="0"/>
              <a:t>Strategic plan</a:t>
            </a:r>
          </a:p>
          <a:p>
            <a:pPr lvl="1"/>
            <a:r>
              <a:rPr lang="en-US" dirty="0"/>
              <a:t>Executive evaluation</a:t>
            </a:r>
          </a:p>
        </p:txBody>
      </p:sp>
    </p:spTree>
    <p:extLst>
      <p:ext uri="{BB962C8B-B14F-4D97-AF65-F5344CB8AC3E}">
        <p14:creationId xmlns:p14="http://schemas.microsoft.com/office/powerpoint/2010/main" val="2332544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A186B-CD3B-4CA9-83AC-02EF1EB3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Assess:  History and Recent Events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17F76-084E-380B-F2D6-58488DA1D33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Development Program over last three-five years</a:t>
            </a:r>
          </a:p>
          <a:p>
            <a:pPr lvl="1"/>
            <a:r>
              <a:rPr lang="en-US" dirty="0"/>
              <a:t>Revenue shifts</a:t>
            </a:r>
          </a:p>
          <a:p>
            <a:pPr lvl="1"/>
            <a:r>
              <a:rPr lang="en-US" dirty="0"/>
              <a:t>Staffing</a:t>
            </a:r>
          </a:p>
          <a:p>
            <a:pPr marL="342900" lvl="1" indent="0">
              <a:buNone/>
            </a:pPr>
            <a:r>
              <a:rPr lang="en-US" dirty="0"/>
              <a:t>Go back further if you can! </a:t>
            </a:r>
          </a:p>
          <a:p>
            <a:r>
              <a:rPr lang="en-US" dirty="0"/>
              <a:t>Recent events</a:t>
            </a:r>
          </a:p>
          <a:p>
            <a:pPr lvl="1"/>
            <a:r>
              <a:rPr lang="en-US" dirty="0"/>
              <a:t>Won or lost grants</a:t>
            </a:r>
          </a:p>
          <a:p>
            <a:pPr lvl="1"/>
            <a:r>
              <a:rPr lang="en-US" dirty="0"/>
              <a:t>Major gifts</a:t>
            </a:r>
          </a:p>
          <a:p>
            <a:pPr lvl="1"/>
            <a:r>
              <a:rPr lang="en-US" dirty="0"/>
              <a:t>Staff turnover</a:t>
            </a:r>
          </a:p>
        </p:txBody>
      </p:sp>
    </p:spTree>
    <p:extLst>
      <p:ext uri="{BB962C8B-B14F-4D97-AF65-F5344CB8AC3E}">
        <p14:creationId xmlns:p14="http://schemas.microsoft.com/office/powerpoint/2010/main" val="3494895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A2DA2-9740-D931-64B3-34229A928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633" y="1156855"/>
            <a:ext cx="7321395" cy="1870363"/>
          </a:xfrm>
        </p:spPr>
        <p:txBody>
          <a:bodyPr/>
          <a:lstStyle/>
          <a:p>
            <a:r>
              <a:rPr lang="en-US" dirty="0"/>
              <a:t>Please share! </a:t>
            </a:r>
            <a:br>
              <a:rPr lang="en-US" dirty="0"/>
            </a:br>
            <a:r>
              <a:rPr lang="en-US" dirty="0"/>
              <a:t>What is your Board’s Story?</a:t>
            </a:r>
          </a:p>
        </p:txBody>
      </p:sp>
    </p:spTree>
    <p:extLst>
      <p:ext uri="{BB962C8B-B14F-4D97-AF65-F5344CB8AC3E}">
        <p14:creationId xmlns:p14="http://schemas.microsoft.com/office/powerpoint/2010/main" val="1911406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D4DC-6D78-5AFA-ACD7-E71E10476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633" y="1156855"/>
            <a:ext cx="7269147" cy="1870363"/>
          </a:xfrm>
        </p:spPr>
        <p:txBody>
          <a:bodyPr/>
          <a:lstStyle/>
          <a:p>
            <a:r>
              <a:rPr lang="en-US" dirty="0"/>
              <a:t>Shifting your Narrative : Choose Your Own Adventure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72450-3753-F40F-4966-A2125F5F65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634" y="3130983"/>
            <a:ext cx="7399773" cy="6794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“It isn’t what we say or think that defines us, but what we do.”  						Jane Austen, </a:t>
            </a:r>
            <a:r>
              <a:rPr lang="en-US" i="1" dirty="0"/>
              <a:t>Sense and Sensibility</a:t>
            </a:r>
          </a:p>
        </p:txBody>
      </p:sp>
    </p:spTree>
    <p:extLst>
      <p:ext uri="{BB962C8B-B14F-4D97-AF65-F5344CB8AC3E}">
        <p14:creationId xmlns:p14="http://schemas.microsoft.com/office/powerpoint/2010/main" val="3576336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ECC44-B4E7-7A70-C7B4-24D2D9DB1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868" y="1948090"/>
            <a:ext cx="8299245" cy="1870363"/>
          </a:xfrm>
        </p:spPr>
        <p:txBody>
          <a:bodyPr/>
          <a:lstStyle/>
          <a:p>
            <a:r>
              <a:rPr lang="en-US" dirty="0"/>
              <a:t>Review and Reflect:</a:t>
            </a:r>
            <a:br>
              <a:rPr lang="en-US" dirty="0"/>
            </a:br>
            <a:r>
              <a:rPr lang="en-US" sz="3200" b="0" i="1" dirty="0"/>
              <a:t>What is the one (or two, max) thing that the board must understand about your development program?</a:t>
            </a:r>
          </a:p>
        </p:txBody>
      </p:sp>
    </p:spTree>
    <p:extLst>
      <p:ext uri="{BB962C8B-B14F-4D97-AF65-F5344CB8AC3E}">
        <p14:creationId xmlns:p14="http://schemas.microsoft.com/office/powerpoint/2010/main" val="3453005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28E98-C42C-7E17-BD0C-1196AB57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to Shift the Narrative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99287-D411-C7E2-00C8-4950980D865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Share the history</a:t>
            </a:r>
          </a:p>
          <a:p>
            <a:r>
              <a:rPr lang="en-US" dirty="0"/>
              <a:t>Share the process</a:t>
            </a:r>
          </a:p>
          <a:p>
            <a:pPr lvl="1"/>
            <a:r>
              <a:rPr lang="en-US" dirty="0"/>
              <a:t>Dashboard that is more than just numbers</a:t>
            </a:r>
          </a:p>
          <a:p>
            <a:r>
              <a:rPr lang="en-US" dirty="0"/>
              <a:t>Share the plan</a:t>
            </a:r>
          </a:p>
          <a:p>
            <a:r>
              <a:rPr lang="en-US" dirty="0"/>
              <a:t>Enlist allies</a:t>
            </a:r>
          </a:p>
          <a:p>
            <a:r>
              <a:rPr lang="en-US" dirty="0"/>
              <a:t>Give the board the choice in the adventure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0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C1736-2941-DE71-6C9F-25C030B8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Session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A83B6-6F22-56B0-969B-E4B6CCD8698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Explore common board fundraising stories</a:t>
            </a:r>
          </a:p>
          <a:p>
            <a:r>
              <a:rPr lang="en-US" dirty="0"/>
              <a:t>Identify elements that contribute to story formation</a:t>
            </a:r>
          </a:p>
          <a:p>
            <a:r>
              <a:rPr lang="en-US" dirty="0"/>
              <a:t>Assess and identify your own board fundraising story</a:t>
            </a:r>
          </a:p>
          <a:p>
            <a:r>
              <a:rPr lang="en-US" dirty="0"/>
              <a:t>Review tools to shift the narrative</a:t>
            </a:r>
          </a:p>
          <a:p>
            <a:r>
              <a:rPr lang="en-US" dirty="0"/>
              <a:t>Identify and prioritize action steps you will take to change/strengthen your fundraising communication with the board</a:t>
            </a:r>
          </a:p>
        </p:txBody>
      </p:sp>
    </p:spTree>
    <p:extLst>
      <p:ext uri="{BB962C8B-B14F-4D97-AF65-F5344CB8AC3E}">
        <p14:creationId xmlns:p14="http://schemas.microsoft.com/office/powerpoint/2010/main" val="1575799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515AF-8850-37E9-6A81-68AB93953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Board: Choosing Their Own Adventure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38339-86FA-B482-E70B-3A665469A2C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it comes to fundraising:</a:t>
            </a:r>
          </a:p>
          <a:p>
            <a:r>
              <a:rPr lang="en-US" dirty="0"/>
              <a:t>Where have they shown up in the past?</a:t>
            </a:r>
          </a:p>
          <a:p>
            <a:r>
              <a:rPr lang="en-US" dirty="0"/>
              <a:t>Where have they not engaged?</a:t>
            </a:r>
          </a:p>
          <a:p>
            <a:r>
              <a:rPr lang="en-US" dirty="0"/>
              <a:t>What are their strengths, collectively and individually?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/>
              <a:t>What would they say if you asked them these 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697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B722E-EDB9-529D-B95D-C1A98B460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776" y="1742817"/>
            <a:ext cx="8396284" cy="1870363"/>
          </a:xfrm>
        </p:spPr>
        <p:txBody>
          <a:bodyPr/>
          <a:lstStyle/>
          <a:p>
            <a:r>
              <a:rPr lang="en-US" dirty="0"/>
              <a:t>Control the narrative</a:t>
            </a:r>
            <a:br>
              <a:rPr lang="en-US" dirty="0"/>
            </a:br>
            <a:r>
              <a:rPr lang="en-US" sz="2100" b="0" dirty="0"/>
              <a:t>Narrative is one of the best intoxicants or tranquilizers.” </a:t>
            </a:r>
            <a:br>
              <a:rPr lang="en-US" sz="2800" b="0" dirty="0"/>
            </a:br>
            <a:r>
              <a:rPr lang="en-US" sz="2800" b="0" dirty="0"/>
              <a:t>					</a:t>
            </a:r>
            <a:r>
              <a:rPr lang="en-US" sz="2100" b="0" dirty="0"/>
              <a:t>A.S. Byatt, </a:t>
            </a:r>
            <a:r>
              <a:rPr lang="en-US" sz="2100" b="0" i="1" dirty="0"/>
              <a:t>Still Life</a:t>
            </a:r>
          </a:p>
        </p:txBody>
      </p:sp>
    </p:spTree>
    <p:extLst>
      <p:ext uri="{BB962C8B-B14F-4D97-AF65-F5344CB8AC3E}">
        <p14:creationId xmlns:p14="http://schemas.microsoft.com/office/powerpoint/2010/main" val="3000746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34FE-2C29-C0D4-3D8F-B65231AF4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74702"/>
            <a:ext cx="7886700" cy="540653"/>
          </a:xfrm>
        </p:spPr>
        <p:txBody>
          <a:bodyPr/>
          <a:lstStyle/>
          <a:p>
            <a:r>
              <a:rPr lang="en-US" dirty="0"/>
              <a:t>Prioritization, Patience and Persistence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68546-3CB9-5CA8-91DD-AE50DA5B7B9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615355"/>
            <a:ext cx="7886700" cy="2473325"/>
          </a:xfrm>
        </p:spPr>
        <p:txBody>
          <a:bodyPr/>
          <a:lstStyle/>
          <a:p>
            <a:r>
              <a:rPr lang="en-US" dirty="0"/>
              <a:t>Don’t try to deploy all the tools at once!</a:t>
            </a:r>
          </a:p>
          <a:p>
            <a:pPr marL="342900" lvl="1" indent="0">
              <a:buNone/>
            </a:pPr>
            <a:r>
              <a:rPr lang="en-US" dirty="0"/>
              <a:t> </a:t>
            </a:r>
            <a:r>
              <a:rPr lang="en-US" i="1" dirty="0"/>
              <a:t>Stick to those that support your one or two things</a:t>
            </a:r>
          </a:p>
          <a:p>
            <a:r>
              <a:rPr lang="en-US" dirty="0"/>
              <a:t>Be transparent</a:t>
            </a:r>
          </a:p>
          <a:p>
            <a:r>
              <a:rPr lang="en-US" dirty="0"/>
              <a:t>Demonstrate excitement</a:t>
            </a:r>
          </a:p>
          <a:p>
            <a:r>
              <a:rPr lang="en-US" dirty="0"/>
              <a:t>Meet them where they are</a:t>
            </a:r>
          </a:p>
          <a:p>
            <a:pPr marL="0" indent="0">
              <a:buNone/>
            </a:pPr>
            <a:r>
              <a:rPr lang="en-US" dirty="0"/>
              <a:t>“Change requires intent and effort. It really is that simple.”</a:t>
            </a:r>
          </a:p>
          <a:p>
            <a:pPr marL="0" indent="0">
              <a:buNone/>
            </a:pPr>
            <a:r>
              <a:rPr lang="en-US" dirty="0"/>
              <a:t>					Roxane Gay, </a:t>
            </a:r>
            <a:r>
              <a:rPr lang="en-US" i="1" dirty="0"/>
              <a:t>Bad Feminist</a:t>
            </a:r>
          </a:p>
        </p:txBody>
      </p:sp>
    </p:spTree>
    <p:extLst>
      <p:ext uri="{BB962C8B-B14F-4D97-AF65-F5344CB8AC3E}">
        <p14:creationId xmlns:p14="http://schemas.microsoft.com/office/powerpoint/2010/main" val="2612017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1F6CA-7C0F-3460-D8A9-386F675C9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62F3E-E864-BB99-AD23-1B482341CC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32532" y="2959299"/>
            <a:ext cx="5818570" cy="67945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Amberlie Phillips</a:t>
            </a:r>
          </a:p>
          <a:p>
            <a:pPr>
              <a:spcBef>
                <a:spcPts val="0"/>
              </a:spcBef>
            </a:pPr>
            <a:r>
              <a:rPr lang="en-US" dirty="0"/>
              <a:t>Pathway Associates</a:t>
            </a:r>
          </a:p>
          <a:p>
            <a:pPr>
              <a:spcBef>
                <a:spcPts val="0"/>
              </a:spcBef>
            </a:pPr>
            <a:r>
              <a:rPr lang="en-US" dirty="0">
                <a:hlinkClick r:id="rId2"/>
              </a:rPr>
              <a:t>amberlie@pathwayassoc.com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Find me on goodreads: https://bit.ly/amberliereads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DE280A7-34EC-02F7-F75B-D16DB6137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21" y="3027218"/>
            <a:ext cx="1573324" cy="111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396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A9B5EE-7F75-D487-6E20-11E1F564A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Inspiration: Ancient History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08B47B-F1AA-07CA-30A6-965A8639B4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635" y="3130983"/>
            <a:ext cx="7377380" cy="679450"/>
          </a:xfrm>
        </p:spPr>
        <p:txBody>
          <a:bodyPr/>
          <a:lstStyle/>
          <a:p>
            <a:r>
              <a:rPr lang="en-US" dirty="0"/>
              <a:t>“In the end, it is impossible not to become what others believe you are.”  </a:t>
            </a:r>
          </a:p>
          <a:p>
            <a:r>
              <a:rPr lang="en-US" i="1" dirty="0"/>
              <a:t>			Gabriel García Márquez (quoting Julius Caesar)</a:t>
            </a:r>
          </a:p>
        </p:txBody>
      </p:sp>
    </p:spTree>
    <p:extLst>
      <p:ext uri="{BB962C8B-B14F-4D97-AF65-F5344CB8AC3E}">
        <p14:creationId xmlns:p14="http://schemas.microsoft.com/office/powerpoint/2010/main" val="3898319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4A9F8-2FA1-1853-192D-DE2008F5A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your board’s story ancient history?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DE00B-B937-6260-5111-E3406DA5744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Past successes or failures regularly brought up </a:t>
            </a:r>
          </a:p>
          <a:p>
            <a:r>
              <a:rPr lang="en-US" dirty="0"/>
              <a:t>Something that happened long ago still colors the board’s approach to fundraising </a:t>
            </a:r>
          </a:p>
          <a:p>
            <a:r>
              <a:rPr lang="en-US" dirty="0"/>
              <a:t>Donors who haven’t given in years are still on the prospect list</a:t>
            </a:r>
          </a:p>
          <a:p>
            <a:r>
              <a:rPr lang="en-US" dirty="0"/>
              <a:t>Ideas and approaches that are familiar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64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A2DA2-9740-D931-64B3-34229A92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Fantasy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31E5F-1AFC-3579-00F3-04BDBD2B4F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635" y="3130983"/>
            <a:ext cx="7321396" cy="679450"/>
          </a:xfrm>
        </p:spPr>
        <p:txBody>
          <a:bodyPr/>
          <a:lstStyle/>
          <a:p>
            <a:r>
              <a:rPr lang="en-US" dirty="0"/>
              <a:t>“There is money, spend it, spend more.”  	</a:t>
            </a:r>
          </a:p>
          <a:p>
            <a:r>
              <a:rPr lang="en-US" dirty="0"/>
              <a:t>		William Shakespeare, </a:t>
            </a:r>
            <a:r>
              <a:rPr lang="en-US" i="1" dirty="0"/>
              <a:t>The Merry Wives of Windsor</a:t>
            </a:r>
          </a:p>
        </p:txBody>
      </p:sp>
    </p:spTree>
    <p:extLst>
      <p:ext uri="{BB962C8B-B14F-4D97-AF65-F5344CB8AC3E}">
        <p14:creationId xmlns:p14="http://schemas.microsoft.com/office/powerpoint/2010/main" val="156749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4A9F8-2FA1-1853-192D-DE2008F5A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your board’s story fantasy?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DE00B-B937-6260-5111-E3406DA5744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Revenue numbers are unrealistic</a:t>
            </a:r>
          </a:p>
          <a:p>
            <a:r>
              <a:rPr lang="en-US" dirty="0"/>
              <a:t>Revenue increases are not met with corresponding expense increases</a:t>
            </a:r>
          </a:p>
          <a:p>
            <a:r>
              <a:rPr lang="en-US" dirty="0"/>
              <a:t>Budget to actuals have little/no relation to the flow of the fundraising year</a:t>
            </a:r>
          </a:p>
          <a:p>
            <a:r>
              <a:rPr lang="en-US" dirty="0"/>
              <a:t>New initiatives are given outsize importance</a:t>
            </a:r>
          </a:p>
          <a:p>
            <a:r>
              <a:rPr lang="en-US" dirty="0"/>
              <a:t>Folks are considered prospects before they are qualified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312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A2DA2-9740-D931-64B3-34229A92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Mystery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31E5F-1AFC-3579-00F3-04BDBD2B4F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635" y="3130983"/>
            <a:ext cx="7321396" cy="679450"/>
          </a:xfrm>
        </p:spPr>
        <p:txBody>
          <a:bodyPr/>
          <a:lstStyle/>
          <a:p>
            <a:r>
              <a:rPr lang="en-US" dirty="0"/>
              <a:t>““In a world of diminishing mystery, the unknown persists.” </a:t>
            </a:r>
            <a:br>
              <a:rPr lang="en-US" dirty="0"/>
            </a:br>
            <a:r>
              <a:rPr lang="en-US" dirty="0"/>
              <a:t>					Jhumpa Lahiri, </a:t>
            </a:r>
            <a:r>
              <a:rPr lang="en-US" i="1" dirty="0"/>
              <a:t>The Lowland   </a:t>
            </a:r>
            <a:r>
              <a:rPr lang="en-US" dirty="0"/>
              <a:t>	</a:t>
            </a:r>
          </a:p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629859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4A9F8-2FA1-1853-192D-DE2008F5A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your board’s story mystery?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DE00B-B937-6260-5111-E3406DA5744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The “contributed income” line is the extent of the fundraising report</a:t>
            </a:r>
          </a:p>
          <a:p>
            <a:r>
              <a:rPr lang="en-US" dirty="0"/>
              <a:t>The development dashboard consists only of revenue numbers and no other metrics</a:t>
            </a:r>
          </a:p>
          <a:p>
            <a:r>
              <a:rPr lang="en-US" dirty="0"/>
              <a:t>The development program is not regularly on the agenda</a:t>
            </a:r>
          </a:p>
          <a:p>
            <a:r>
              <a:rPr lang="en-US" dirty="0"/>
              <a:t>There is no board member who represents development as a volunteer (i.e., committee chair)</a:t>
            </a:r>
          </a:p>
        </p:txBody>
      </p:sp>
    </p:spTree>
    <p:extLst>
      <p:ext uri="{BB962C8B-B14F-4D97-AF65-F5344CB8AC3E}">
        <p14:creationId xmlns:p14="http://schemas.microsoft.com/office/powerpoint/2010/main" val="3116528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454C13-F8CA-AA3B-8C15-24515568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types of stories. . 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F7C486-2A4E-4EBE-544C-89CD42B076D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Horror: Don’t open the door and let the fundraiser in. . . </a:t>
            </a:r>
          </a:p>
          <a:p>
            <a:r>
              <a:rPr lang="en-US" dirty="0"/>
              <a:t>Thriller:  How will it end?</a:t>
            </a:r>
          </a:p>
          <a:p>
            <a:r>
              <a:rPr lang="en-US" dirty="0"/>
              <a:t>Tragedy: Never ends well!</a:t>
            </a:r>
          </a:p>
          <a:p>
            <a:r>
              <a:rPr lang="en-US" dirty="0"/>
              <a:t>Western:  Taming the Wild West </a:t>
            </a:r>
          </a:p>
          <a:p>
            <a:r>
              <a:rPr lang="en-US" dirty="0"/>
              <a:t>Myth:  A hero’s journey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Other narratives?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023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PICON2023-Template-Jan2023  -  Read-Only" id="{71057602-357C-427D-B236-976A94E02BDE}" vid="{700F57DB-343F-4DDF-99EC-E8ECFF44D5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171202393013_AFPICON2023-Template-Jan2023 (1)</Template>
  <TotalTime>2481</TotalTime>
  <Words>759</Words>
  <Application>Microsoft Office PowerPoint</Application>
  <PresentationFormat>On-screen Show (16:9)</PresentationFormat>
  <Paragraphs>105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Gotham Light</vt:lpstr>
      <vt:lpstr>Gotham Medium</vt:lpstr>
      <vt:lpstr>Office Theme</vt:lpstr>
      <vt:lpstr>Mystery, Tragedy, Fantasy, Adventure. . .  Are You Telling Your Board the Right Fundraising Story?</vt:lpstr>
      <vt:lpstr>Our Session Today</vt:lpstr>
      <vt:lpstr>My Inspiration: Ancient History</vt:lpstr>
      <vt:lpstr>Is your board’s story ancient history?</vt:lpstr>
      <vt:lpstr>Fantasy</vt:lpstr>
      <vt:lpstr>Is your board’s story fantasy?</vt:lpstr>
      <vt:lpstr>Mystery</vt:lpstr>
      <vt:lpstr>Is your board’s story mystery?</vt:lpstr>
      <vt:lpstr>Other types of stories. . . </vt:lpstr>
      <vt:lpstr>Let’s Assess!  “Poirot," I said. "I have been thinking." "An admirable exercise, my friend. Continue it.”      Agatha Christie, Peril at End House </vt:lpstr>
      <vt:lpstr>PowerPoint Presentation</vt:lpstr>
      <vt:lpstr>Assessing Your Current Narrative</vt:lpstr>
      <vt:lpstr>Assess:  Organizational Relationship</vt:lpstr>
      <vt:lpstr>Assess:  Board communications </vt:lpstr>
      <vt:lpstr>Assess:  History and Recent Events</vt:lpstr>
      <vt:lpstr>Please share!  What is your Board’s Story?</vt:lpstr>
      <vt:lpstr>Shifting your Narrative : Choose Your Own Adventure</vt:lpstr>
      <vt:lpstr>Review and Reflect: What is the one (or two, max) thing that the board must understand about your development program?</vt:lpstr>
      <vt:lpstr>Tools to Shift the Narrative</vt:lpstr>
      <vt:lpstr>The Board: Choosing Their Own Adventure</vt:lpstr>
      <vt:lpstr>Control the narrative Narrative is one of the best intoxicants or tranquilizers.”       A.S. Byatt, Still Life</vt:lpstr>
      <vt:lpstr>Prioritization, Patience and Persistence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Eubanks</dc:creator>
  <cp:lastModifiedBy>Amberlie Phillips</cp:lastModifiedBy>
  <cp:revision>7</cp:revision>
  <cp:lastPrinted>2023-03-20T13:13:47Z</cp:lastPrinted>
  <dcterms:created xsi:type="dcterms:W3CDTF">2023-01-17T15:31:17Z</dcterms:created>
  <dcterms:modified xsi:type="dcterms:W3CDTF">2023-03-20T13:14:15Z</dcterms:modified>
</cp:coreProperties>
</file>